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4" r:id="rId5"/>
    <p:sldId id="260" r:id="rId6"/>
    <p:sldId id="261" r:id="rId7"/>
    <p:sldId id="262" r:id="rId8"/>
    <p:sldId id="263" r:id="rId9"/>
    <p:sldId id="259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A90F5-234D-4F4E-A9D2-AC856A01C5C2}" type="datetimeFigureOut">
              <a:rPr lang="es-PR" smtClean="0"/>
              <a:pPr/>
              <a:t>04/11/2010</a:t>
            </a:fld>
            <a:endParaRPr lang="es-P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645B5-A9CA-41F5-B2FD-CDFC3CA22F8C}" type="slidenum">
              <a:rPr lang="es-PR" smtClean="0"/>
              <a:pPr/>
              <a:t>‹#›</a:t>
            </a:fld>
            <a:endParaRPr lang="es-P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8226-2B34-4FA4-8FE4-95251423703D}" type="datetimeFigureOut">
              <a:rPr lang="es-PR" smtClean="0"/>
              <a:pPr/>
              <a:t>04/11/2010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18A5-FEF8-4DA0-9CDD-F69518D97255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8226-2B34-4FA4-8FE4-95251423703D}" type="datetimeFigureOut">
              <a:rPr lang="es-PR" smtClean="0"/>
              <a:pPr/>
              <a:t>04/11/2010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18A5-FEF8-4DA0-9CDD-F69518D97255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8226-2B34-4FA4-8FE4-95251423703D}" type="datetimeFigureOut">
              <a:rPr lang="es-PR" smtClean="0"/>
              <a:pPr/>
              <a:t>04/11/2010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18A5-FEF8-4DA0-9CDD-F69518D97255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8226-2B34-4FA4-8FE4-95251423703D}" type="datetimeFigureOut">
              <a:rPr lang="es-PR" smtClean="0"/>
              <a:pPr/>
              <a:t>04/11/2010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18A5-FEF8-4DA0-9CDD-F69518D97255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8226-2B34-4FA4-8FE4-95251423703D}" type="datetimeFigureOut">
              <a:rPr lang="es-PR" smtClean="0"/>
              <a:pPr/>
              <a:t>04/11/2010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18A5-FEF8-4DA0-9CDD-F69518D97255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8226-2B34-4FA4-8FE4-95251423703D}" type="datetimeFigureOut">
              <a:rPr lang="es-PR" smtClean="0"/>
              <a:pPr/>
              <a:t>04/11/2010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18A5-FEF8-4DA0-9CDD-F69518D97255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8226-2B34-4FA4-8FE4-95251423703D}" type="datetimeFigureOut">
              <a:rPr lang="es-PR" smtClean="0"/>
              <a:pPr/>
              <a:t>04/11/2010</a:t>
            </a:fld>
            <a:endParaRPr lang="es-P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18A5-FEF8-4DA0-9CDD-F69518D97255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8226-2B34-4FA4-8FE4-95251423703D}" type="datetimeFigureOut">
              <a:rPr lang="es-PR" smtClean="0"/>
              <a:pPr/>
              <a:t>04/11/2010</a:t>
            </a:fld>
            <a:endParaRPr lang="es-P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18A5-FEF8-4DA0-9CDD-F69518D97255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8226-2B34-4FA4-8FE4-95251423703D}" type="datetimeFigureOut">
              <a:rPr lang="es-PR" smtClean="0"/>
              <a:pPr/>
              <a:t>04/11/2010</a:t>
            </a:fld>
            <a:endParaRPr lang="es-P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18A5-FEF8-4DA0-9CDD-F69518D97255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8226-2B34-4FA4-8FE4-95251423703D}" type="datetimeFigureOut">
              <a:rPr lang="es-PR" smtClean="0"/>
              <a:pPr/>
              <a:t>04/11/2010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18A5-FEF8-4DA0-9CDD-F69518D97255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28226-2B34-4FA4-8FE4-95251423703D}" type="datetimeFigureOut">
              <a:rPr lang="es-PR" smtClean="0"/>
              <a:pPr/>
              <a:t>04/11/2010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18A5-FEF8-4DA0-9CDD-F69518D97255}" type="slidenum">
              <a:rPr lang="es-PR" smtClean="0"/>
              <a:pPr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28226-2B34-4FA4-8FE4-95251423703D}" type="datetimeFigureOut">
              <a:rPr lang="es-PR" smtClean="0"/>
              <a:pPr/>
              <a:t>04/11/2010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918A5-FEF8-4DA0-9CDD-F69518D97255}" type="slidenum">
              <a:rPr lang="es-PR" smtClean="0"/>
              <a:pPr/>
              <a:t>‹#›</a:t>
            </a:fld>
            <a:endParaRPr lang="es-P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3" Type="http://schemas.openxmlformats.org/officeDocument/2006/relationships/image" Target="../media/image8.jpeg"/><Relationship Id="rId7" Type="http://schemas.openxmlformats.org/officeDocument/2006/relationships/image" Target="../media/image4.jpeg"/><Relationship Id="rId12" Type="http://schemas.openxmlformats.org/officeDocument/2006/relationships/image" Target="../media/image16.jpeg"/><Relationship Id="rId2" Type="http://schemas.openxmlformats.org/officeDocument/2006/relationships/image" Target="../media/image7.jpeg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image" Target="../media/image15.jpeg"/><Relationship Id="rId5" Type="http://schemas.openxmlformats.org/officeDocument/2006/relationships/image" Target="../media/image10.jpeg"/><Relationship Id="rId15" Type="http://schemas.openxmlformats.org/officeDocument/2006/relationships/image" Target="../media/image3.jpeg"/><Relationship Id="rId10" Type="http://schemas.openxmlformats.org/officeDocument/2006/relationships/image" Target="../media/image14.jpeg"/><Relationship Id="rId4" Type="http://schemas.openxmlformats.org/officeDocument/2006/relationships/image" Target="../media/image9.jpeg"/><Relationship Id="rId9" Type="http://schemas.openxmlformats.org/officeDocument/2006/relationships/image" Target="../media/image13.png"/><Relationship Id="rId1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PR" sz="7200" b="1" dirty="0" err="1" smtClean="0"/>
              <a:t>Matématicas</a:t>
            </a:r>
            <a:endParaRPr lang="es-PR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1752600"/>
          </a:xfrm>
        </p:spPr>
        <p:txBody>
          <a:bodyPr>
            <a:noAutofit/>
          </a:bodyPr>
          <a:lstStyle/>
          <a:p>
            <a:r>
              <a:rPr lang="es-PR" sz="5400" b="1" dirty="0" smtClean="0">
                <a:solidFill>
                  <a:srgbClr val="FF0000"/>
                </a:solidFill>
              </a:rPr>
              <a:t>Tema: Numerales Ordinales</a:t>
            </a:r>
          </a:p>
          <a:p>
            <a:r>
              <a:rPr lang="es-PR" sz="5400" b="1" dirty="0" smtClean="0">
                <a:solidFill>
                  <a:srgbClr val="FF0000"/>
                </a:solidFill>
              </a:rPr>
              <a:t>Sra. Cortés</a:t>
            </a:r>
          </a:p>
          <a:p>
            <a:r>
              <a:rPr lang="es-PR" sz="5400" b="1" dirty="0" smtClean="0">
                <a:solidFill>
                  <a:srgbClr val="FF0000"/>
                </a:solidFill>
                <a:latin typeface="Calibri"/>
                <a:cs typeface="Calibri"/>
              </a:rPr>
              <a:t>3¹</a:t>
            </a:r>
            <a:endParaRPr lang="es-PR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s-PR" b="1" dirty="0" smtClean="0">
                <a:solidFill>
                  <a:srgbClr val="FF0000"/>
                </a:solidFill>
              </a:rPr>
              <a:t>Confirma tus respuestas</a:t>
            </a:r>
            <a:endParaRPr lang="es-PR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3276600" cy="5105399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s-PR" sz="2400" b="1" dirty="0" smtClean="0">
                <a:solidFill>
                  <a:srgbClr val="FF0000"/>
                </a:solidFill>
              </a:rPr>
              <a:t>tercero</a:t>
            </a:r>
          </a:p>
          <a:p>
            <a:pPr marL="514350" indent="-514350">
              <a:buFont typeface="+mj-lt"/>
              <a:buAutoNum type="alphaLcParenR"/>
            </a:pPr>
            <a:r>
              <a:rPr lang="es-PR" sz="2400" b="1" dirty="0" smtClean="0">
                <a:solidFill>
                  <a:srgbClr val="FF0000"/>
                </a:solidFill>
              </a:rPr>
              <a:t>décimo sexto</a:t>
            </a:r>
          </a:p>
          <a:p>
            <a:pPr marL="514350" indent="-514350">
              <a:buFont typeface="+mj-lt"/>
              <a:buAutoNum type="alphaLcParenR"/>
            </a:pPr>
            <a:r>
              <a:rPr lang="es-PR" sz="2400" b="1" dirty="0" smtClean="0">
                <a:solidFill>
                  <a:srgbClr val="FF0000"/>
                </a:solidFill>
              </a:rPr>
              <a:t>octavo</a:t>
            </a:r>
          </a:p>
          <a:p>
            <a:pPr marL="514350" indent="-514350">
              <a:buFont typeface="+mj-lt"/>
              <a:buAutoNum type="alphaLcParenR"/>
            </a:pPr>
            <a:r>
              <a:rPr lang="es-PR" sz="2400" b="1" dirty="0" smtClean="0">
                <a:solidFill>
                  <a:srgbClr val="FF0000"/>
                </a:solidFill>
              </a:rPr>
              <a:t>séptimo</a:t>
            </a:r>
          </a:p>
          <a:p>
            <a:pPr marL="514350" indent="-514350">
              <a:buFont typeface="+mj-lt"/>
              <a:buAutoNum type="alphaLcParenR"/>
            </a:pPr>
            <a:r>
              <a:rPr lang="es-PR" sz="2400" b="1" dirty="0" smtClean="0">
                <a:solidFill>
                  <a:srgbClr val="FF0000"/>
                </a:solidFill>
              </a:rPr>
              <a:t>noveno</a:t>
            </a:r>
          </a:p>
          <a:p>
            <a:pPr marL="514350" indent="-514350">
              <a:buFont typeface="+mj-lt"/>
              <a:buAutoNum type="alphaLcParenR"/>
            </a:pPr>
            <a:r>
              <a:rPr lang="es-PR" sz="2400" b="1" dirty="0" smtClean="0">
                <a:solidFill>
                  <a:srgbClr val="FF0000"/>
                </a:solidFill>
              </a:rPr>
              <a:t>sexto</a:t>
            </a:r>
          </a:p>
          <a:p>
            <a:pPr marL="514350" indent="-514350">
              <a:buFont typeface="+mj-lt"/>
              <a:buAutoNum type="alphaLcParenR"/>
            </a:pPr>
            <a:r>
              <a:rPr lang="es-PR" sz="2400" b="1" dirty="0" smtClean="0">
                <a:solidFill>
                  <a:srgbClr val="FF0000"/>
                </a:solidFill>
              </a:rPr>
              <a:t>primero</a:t>
            </a:r>
          </a:p>
          <a:p>
            <a:pPr marL="514350" indent="-514350">
              <a:buFont typeface="+mj-lt"/>
              <a:buAutoNum type="alphaLcParenR"/>
            </a:pPr>
            <a:r>
              <a:rPr lang="es-PR" sz="2400" b="1" dirty="0" smtClean="0">
                <a:solidFill>
                  <a:srgbClr val="FF0000"/>
                </a:solidFill>
              </a:rPr>
              <a:t>décimo quinto</a:t>
            </a:r>
          </a:p>
          <a:p>
            <a:pPr marL="514350" indent="-514350">
              <a:buFont typeface="+mj-lt"/>
              <a:buAutoNum type="alphaLcParenR"/>
            </a:pPr>
            <a:r>
              <a:rPr lang="es-PR" sz="2400" b="1" dirty="0" smtClean="0">
                <a:solidFill>
                  <a:srgbClr val="FF0000"/>
                </a:solidFill>
              </a:rPr>
              <a:t>décimo noveno</a:t>
            </a:r>
          </a:p>
          <a:p>
            <a:pPr marL="514350" indent="-514350">
              <a:buFont typeface="+mj-lt"/>
              <a:buAutoNum type="alphaLcParenR"/>
            </a:pPr>
            <a:r>
              <a:rPr lang="es-PR" sz="2400" b="1" dirty="0" smtClean="0">
                <a:solidFill>
                  <a:srgbClr val="FF0000"/>
                </a:solidFill>
              </a:rPr>
              <a:t>décimo</a:t>
            </a:r>
          </a:p>
          <a:p>
            <a:pPr marL="514350" indent="-514350">
              <a:buFont typeface="+mj-lt"/>
              <a:buAutoNum type="alphaLcParenR"/>
            </a:pPr>
            <a:r>
              <a:rPr lang="es-PR" sz="2400" b="1" dirty="0" smtClean="0">
                <a:solidFill>
                  <a:srgbClr val="FF0000"/>
                </a:solidFill>
              </a:rPr>
              <a:t>un décimo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791200" y="1676400"/>
            <a:ext cx="2971800" cy="452431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514350" indent="-514350"/>
            <a:r>
              <a:rPr lang="es-PR" sz="2400" b="1" dirty="0" smtClean="0">
                <a:solidFill>
                  <a:srgbClr val="FF0000"/>
                </a:solidFill>
              </a:rPr>
              <a:t>l)  décimo cuarto</a:t>
            </a:r>
          </a:p>
          <a:p>
            <a:pPr marL="514350" indent="-514350"/>
            <a:r>
              <a:rPr lang="es-PR" sz="2400" b="1" dirty="0" smtClean="0">
                <a:solidFill>
                  <a:srgbClr val="FF0000"/>
                </a:solidFill>
              </a:rPr>
              <a:t>LI) décimo octavo</a:t>
            </a:r>
          </a:p>
          <a:p>
            <a:pPr marL="514350" indent="-514350"/>
            <a:r>
              <a:rPr lang="es-PR" sz="2400" b="1" dirty="0" smtClean="0">
                <a:solidFill>
                  <a:srgbClr val="FF0000"/>
                </a:solidFill>
              </a:rPr>
              <a:t>m)cuarto</a:t>
            </a:r>
          </a:p>
          <a:p>
            <a:pPr marL="514350" indent="-514350"/>
            <a:r>
              <a:rPr lang="es-PR" sz="2400" b="1" dirty="0" smtClean="0">
                <a:solidFill>
                  <a:srgbClr val="FF0000"/>
                </a:solidFill>
              </a:rPr>
              <a:t>n)segundo</a:t>
            </a:r>
          </a:p>
          <a:p>
            <a:pPr marL="514350" indent="-514350"/>
            <a:r>
              <a:rPr lang="es-PR" sz="2400" b="1" dirty="0" smtClean="0">
                <a:solidFill>
                  <a:srgbClr val="FF0000"/>
                </a:solidFill>
              </a:rPr>
              <a:t>ñ)quinto</a:t>
            </a:r>
          </a:p>
          <a:p>
            <a:pPr marL="514350" indent="-514350"/>
            <a:r>
              <a:rPr lang="es-PR" sz="2400" b="1" dirty="0" smtClean="0">
                <a:solidFill>
                  <a:srgbClr val="FF0000"/>
                </a:solidFill>
              </a:rPr>
              <a:t>o)dúo décimo</a:t>
            </a:r>
          </a:p>
          <a:p>
            <a:pPr marL="514350" indent="-514350"/>
            <a:r>
              <a:rPr lang="es-PR" sz="2400" b="1" dirty="0" smtClean="0">
                <a:solidFill>
                  <a:srgbClr val="FF0000"/>
                </a:solidFill>
              </a:rPr>
              <a:t>p)décimo tercero</a:t>
            </a:r>
          </a:p>
          <a:p>
            <a:pPr marL="514350" indent="-514350"/>
            <a:r>
              <a:rPr lang="es-PR" sz="2400" b="1" dirty="0" smtClean="0">
                <a:solidFill>
                  <a:srgbClr val="FF0000"/>
                </a:solidFill>
              </a:rPr>
              <a:t>q)vigésimo</a:t>
            </a:r>
          </a:p>
          <a:p>
            <a:pPr marL="514350" indent="-514350"/>
            <a:r>
              <a:rPr lang="es-PR" sz="2400" b="1" dirty="0" smtClean="0">
                <a:solidFill>
                  <a:srgbClr val="FF0000"/>
                </a:solidFill>
              </a:rPr>
              <a:t>r)décimo séptimo</a:t>
            </a:r>
          </a:p>
          <a:p>
            <a:pPr marL="514350" indent="-514350"/>
            <a:r>
              <a:rPr lang="es-PR" sz="2400" b="1" dirty="0" smtClean="0">
                <a:solidFill>
                  <a:srgbClr val="FF0000"/>
                </a:solidFill>
              </a:rPr>
              <a:t>s)trigésimo</a:t>
            </a:r>
          </a:p>
          <a:p>
            <a:pPr marL="514350" indent="-514350"/>
            <a:r>
              <a:rPr lang="es-PR" sz="2400" b="1" dirty="0" smtClean="0">
                <a:solidFill>
                  <a:srgbClr val="FF0000"/>
                </a:solidFill>
              </a:rPr>
              <a:t>t)</a:t>
            </a:r>
            <a:r>
              <a:rPr lang="es-PR" sz="2400" b="1" dirty="0" err="1" smtClean="0">
                <a:solidFill>
                  <a:srgbClr val="FF0000"/>
                </a:solidFill>
              </a:rPr>
              <a:t>quintuagésimo</a:t>
            </a:r>
            <a:endParaRPr lang="es-PR" sz="2400" b="1" dirty="0" smtClean="0">
              <a:solidFill>
                <a:srgbClr val="FF0000"/>
              </a:solidFill>
            </a:endParaRPr>
          </a:p>
          <a:p>
            <a:pPr marL="514350" indent="-514350"/>
            <a:r>
              <a:rPr lang="es-PR" sz="2400" b="1" dirty="0" smtClean="0">
                <a:solidFill>
                  <a:srgbClr val="FF0000"/>
                </a:solidFill>
              </a:rPr>
              <a:t>u)</a:t>
            </a:r>
            <a:r>
              <a:rPr lang="es-PR" sz="2400" b="1" dirty="0" err="1" smtClean="0">
                <a:solidFill>
                  <a:srgbClr val="FF0000"/>
                </a:solidFill>
              </a:rPr>
              <a:t>cuatrigésimo</a:t>
            </a:r>
            <a:endParaRPr lang="es-PR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s-PR" b="1" u="sng" dirty="0" smtClean="0">
                <a:solidFill>
                  <a:srgbClr val="FF0000"/>
                </a:solidFill>
              </a:rPr>
              <a:t>Práctica</a:t>
            </a:r>
            <a:r>
              <a:rPr lang="es-PR" b="1" dirty="0" smtClean="0">
                <a:solidFill>
                  <a:srgbClr val="FF0000"/>
                </a:solidFill>
              </a:rPr>
              <a:t/>
            </a:r>
            <a:br>
              <a:rPr lang="es-PR" b="1" dirty="0" smtClean="0">
                <a:solidFill>
                  <a:srgbClr val="FF0000"/>
                </a:solidFill>
              </a:rPr>
            </a:br>
            <a:r>
              <a:rPr lang="es-PR" b="1" dirty="0" smtClean="0">
                <a:solidFill>
                  <a:srgbClr val="FF0000"/>
                </a:solidFill>
              </a:rPr>
              <a:t>Escribe con palabras los números ordinales</a:t>
            </a:r>
            <a:endParaRPr lang="es-PR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2057400"/>
            <a:ext cx="2438400" cy="4144963"/>
          </a:xfrm>
          <a:solidFill>
            <a:srgbClr val="FFFF00"/>
          </a:solidFill>
        </p:spPr>
        <p:txBody>
          <a:bodyPr/>
          <a:lstStyle/>
          <a:p>
            <a:pPr marL="514350" indent="-514350">
              <a:buNone/>
            </a:pPr>
            <a:r>
              <a:rPr lang="es-PR" b="1" dirty="0" smtClean="0">
                <a:solidFill>
                  <a:srgbClr val="FF0000"/>
                </a:solidFill>
              </a:rPr>
              <a:t>8. 6</a:t>
            </a:r>
            <a:r>
              <a:rPr lang="es-PR" b="1" dirty="0" smtClean="0">
                <a:solidFill>
                  <a:srgbClr val="FF0000"/>
                </a:solidFill>
                <a:latin typeface="Calibri"/>
                <a:cs typeface="Calibri"/>
              </a:rPr>
              <a:t>°</a:t>
            </a:r>
          </a:p>
          <a:p>
            <a:pPr marL="514350" indent="-514350">
              <a:buNone/>
            </a:pPr>
            <a:r>
              <a:rPr lang="es-PR" b="1" dirty="0" smtClean="0">
                <a:solidFill>
                  <a:srgbClr val="FF0000"/>
                </a:solidFill>
                <a:latin typeface="Calibri"/>
                <a:cs typeface="Calibri"/>
              </a:rPr>
              <a:t>9. 1</a:t>
            </a:r>
            <a:r>
              <a:rPr lang="es-PR" b="1" dirty="0" smtClean="0">
                <a:solidFill>
                  <a:srgbClr val="FF0000"/>
                </a:solidFill>
                <a:cs typeface="Calibri"/>
              </a:rPr>
              <a:t>°</a:t>
            </a:r>
            <a:endParaRPr lang="es-PR" b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s-PR" b="1" dirty="0" smtClean="0">
                <a:solidFill>
                  <a:srgbClr val="FF0000"/>
                </a:solidFill>
              </a:rPr>
              <a:t>10. 6</a:t>
            </a:r>
            <a:r>
              <a:rPr lang="es-PR" b="1" dirty="0" smtClean="0">
                <a:solidFill>
                  <a:srgbClr val="FF0000"/>
                </a:solidFill>
                <a:cs typeface="Calibri"/>
              </a:rPr>
              <a:t>°</a:t>
            </a:r>
            <a:endParaRPr lang="es-PR" b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s-PR" b="1" dirty="0" smtClean="0">
                <a:solidFill>
                  <a:srgbClr val="FF0000"/>
                </a:solidFill>
              </a:rPr>
              <a:t>11. 40</a:t>
            </a:r>
            <a:r>
              <a:rPr lang="es-PR" b="1" dirty="0" smtClean="0">
                <a:solidFill>
                  <a:srgbClr val="FF0000"/>
                </a:solidFill>
                <a:cs typeface="Calibri"/>
              </a:rPr>
              <a:t>°</a:t>
            </a:r>
            <a:endParaRPr lang="es-PR" b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s-PR" b="1" dirty="0" smtClean="0">
                <a:solidFill>
                  <a:srgbClr val="FF0000"/>
                </a:solidFill>
              </a:rPr>
              <a:t>12. 13</a:t>
            </a:r>
            <a:r>
              <a:rPr lang="es-PR" b="1" dirty="0" smtClean="0">
                <a:solidFill>
                  <a:srgbClr val="FF0000"/>
                </a:solidFill>
                <a:cs typeface="Calibri"/>
              </a:rPr>
              <a:t>°</a:t>
            </a:r>
            <a:endParaRPr lang="es-PR" b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s-PR" b="1" dirty="0" smtClean="0">
                <a:solidFill>
                  <a:srgbClr val="FF0000"/>
                </a:solidFill>
              </a:rPr>
              <a:t>13. 10</a:t>
            </a:r>
            <a:r>
              <a:rPr lang="es-PR" b="1" dirty="0" smtClean="0">
                <a:solidFill>
                  <a:srgbClr val="FF0000"/>
                </a:solidFill>
                <a:cs typeface="Calibri"/>
              </a:rPr>
              <a:t>°</a:t>
            </a:r>
            <a:endParaRPr lang="es-PR" b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s-PR" b="1" dirty="0" smtClean="0">
                <a:solidFill>
                  <a:srgbClr val="FF0000"/>
                </a:solidFill>
              </a:rPr>
              <a:t>14. 3</a:t>
            </a:r>
            <a:r>
              <a:rPr lang="es-PR" b="1" dirty="0" smtClean="0">
                <a:solidFill>
                  <a:srgbClr val="FF0000"/>
                </a:solidFill>
                <a:cs typeface="Calibri"/>
              </a:rPr>
              <a:t>°</a:t>
            </a:r>
            <a:endParaRPr lang="es-PR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es-PR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133600"/>
            <a:ext cx="2438400" cy="414496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s-PR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</a:t>
            </a:r>
            <a:r>
              <a:rPr kumimoji="0" lang="es-PR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°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s-PR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30</a:t>
            </a:r>
            <a:r>
              <a:rPr kumimoji="0" lang="es-PR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Calibri"/>
              </a:rPr>
              <a:t>°</a:t>
            </a:r>
            <a:endParaRPr kumimoji="0" lang="es-PR" sz="32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s-PR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</a:t>
            </a:r>
            <a:r>
              <a:rPr kumimoji="0" lang="es-PR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Calibri"/>
              </a:rPr>
              <a:t>°</a:t>
            </a:r>
            <a:endParaRPr kumimoji="0" lang="es-PR" sz="32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s-PR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</a:t>
            </a:r>
            <a:r>
              <a:rPr kumimoji="0" lang="es-PR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Calibri"/>
              </a:rPr>
              <a:t>°</a:t>
            </a:r>
            <a:endParaRPr kumimoji="0" lang="es-PR" sz="32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s-PR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</a:t>
            </a:r>
            <a:r>
              <a:rPr kumimoji="0" lang="es-PR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Calibri"/>
              </a:rPr>
              <a:t>°</a:t>
            </a:r>
            <a:endParaRPr kumimoji="0" lang="es-PR" sz="32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s-PR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50</a:t>
            </a:r>
            <a:r>
              <a:rPr kumimoji="0" lang="es-PR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Calibri"/>
              </a:rPr>
              <a:t>°</a:t>
            </a:r>
            <a:endParaRPr kumimoji="0" lang="es-PR" sz="32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s-PR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s-PR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Calibri"/>
              </a:rPr>
              <a:t>°</a:t>
            </a:r>
            <a:endParaRPr kumimoji="0" lang="es-PR" sz="32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s-PR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pPr marL="742950" indent="-742950"/>
            <a:r>
              <a:rPr lang="es-PR" b="1" dirty="0" smtClean="0">
                <a:solidFill>
                  <a:srgbClr val="FF0000"/>
                </a:solidFill>
              </a:rPr>
              <a:t>I	Numerales Ordinales</a:t>
            </a:r>
            <a:endParaRPr lang="es-PR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1676400"/>
          </a:xfrm>
        </p:spPr>
        <p:txBody>
          <a:bodyPr/>
          <a:lstStyle/>
          <a:p>
            <a:pPr algn="ctr"/>
            <a:r>
              <a:rPr lang="es-PR" dirty="0" smtClean="0">
                <a:solidFill>
                  <a:srgbClr val="FF0000"/>
                </a:solidFill>
              </a:rPr>
              <a:t>Estos indican el lugar que ocupa algo</a:t>
            </a:r>
          </a:p>
          <a:p>
            <a:pPr algn="ctr">
              <a:buNone/>
            </a:pPr>
            <a:r>
              <a:rPr lang="es-PR" dirty="0" smtClean="0">
                <a:solidFill>
                  <a:srgbClr val="FF0000"/>
                </a:solidFill>
              </a:rPr>
              <a:t>Organiza en orden los numerales</a:t>
            </a:r>
            <a:endParaRPr lang="es-PR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8800" y="3276600"/>
            <a:ext cx="27432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R" b="1" dirty="0" smtClean="0">
                <a:solidFill>
                  <a:srgbClr val="FF0000"/>
                </a:solidFill>
              </a:rPr>
              <a:t> octavo</a:t>
            </a:r>
            <a:endParaRPr lang="es-PR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9800" y="3810000"/>
            <a:ext cx="27432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R" b="1" dirty="0" smtClean="0">
                <a:solidFill>
                  <a:srgbClr val="FF0000"/>
                </a:solidFill>
              </a:rPr>
              <a:t> séptimo</a:t>
            </a:r>
            <a:endParaRPr lang="es-PR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5334000"/>
            <a:ext cx="27432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R" b="1" dirty="0" smtClean="0">
                <a:solidFill>
                  <a:srgbClr val="FF0000"/>
                </a:solidFill>
              </a:rPr>
              <a:t> sexto</a:t>
            </a:r>
            <a:endParaRPr lang="es-PR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4648200"/>
            <a:ext cx="27432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R" b="1" dirty="0" smtClean="0">
                <a:solidFill>
                  <a:srgbClr val="FF0000"/>
                </a:solidFill>
              </a:rPr>
              <a:t> quinto</a:t>
            </a:r>
            <a:endParaRPr lang="es-PR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410200"/>
            <a:ext cx="27432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R" b="1" dirty="0" smtClean="0">
                <a:solidFill>
                  <a:srgbClr val="FF0000"/>
                </a:solidFill>
              </a:rPr>
              <a:t> cuarto</a:t>
            </a:r>
            <a:endParaRPr lang="es-PR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72200" y="4495800"/>
            <a:ext cx="27432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R" b="1" dirty="0" smtClean="0">
                <a:solidFill>
                  <a:srgbClr val="FF0000"/>
                </a:solidFill>
              </a:rPr>
              <a:t> tercero</a:t>
            </a:r>
            <a:endParaRPr lang="es-PR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3276600"/>
            <a:ext cx="27432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R" b="1" dirty="0" smtClean="0">
                <a:solidFill>
                  <a:srgbClr val="FF0000"/>
                </a:solidFill>
              </a:rPr>
              <a:t>segundo</a:t>
            </a:r>
            <a:endParaRPr lang="es-PR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6019800"/>
            <a:ext cx="27432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R" b="1" dirty="0" smtClean="0">
                <a:solidFill>
                  <a:srgbClr val="FF0000"/>
                </a:solidFill>
              </a:rPr>
              <a:t> primero</a:t>
            </a:r>
            <a:endParaRPr lang="es-PR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38800" y="6019800"/>
            <a:ext cx="27432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R" b="1" dirty="0" smtClean="0">
                <a:solidFill>
                  <a:srgbClr val="FF0000"/>
                </a:solidFill>
              </a:rPr>
              <a:t> décimo</a:t>
            </a:r>
            <a:endParaRPr lang="es-PR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3962400"/>
            <a:ext cx="27432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R" b="1" dirty="0" smtClean="0">
                <a:solidFill>
                  <a:srgbClr val="FF0000"/>
                </a:solidFill>
              </a:rPr>
              <a:t> noveno</a:t>
            </a:r>
            <a:endParaRPr lang="es-P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76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PR" dirty="0" smtClean="0">
                <a:solidFill>
                  <a:srgbClr val="FF0000"/>
                </a:solidFill>
              </a:rPr>
              <a:t>Organiza en orden los numerales</a:t>
            </a:r>
          </a:p>
          <a:p>
            <a:pPr algn="ctr">
              <a:buNone/>
            </a:pPr>
            <a:endParaRPr lang="es-P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pPr marL="742950" indent="-742950"/>
            <a:r>
              <a:rPr lang="es-PR" b="1" dirty="0" smtClean="0">
                <a:solidFill>
                  <a:srgbClr val="FF0000"/>
                </a:solidFill>
              </a:rPr>
              <a:t>Numerales Ordinales</a:t>
            </a:r>
            <a:endParaRPr lang="es-PR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971800"/>
            <a:ext cx="27432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R" b="1" dirty="0" smtClean="0">
                <a:solidFill>
                  <a:srgbClr val="FF0000"/>
                </a:solidFill>
              </a:rPr>
              <a:t> trigésimo</a:t>
            </a:r>
            <a:endParaRPr lang="es-PR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5486400"/>
            <a:ext cx="27432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R" b="1" dirty="0" smtClean="0">
                <a:solidFill>
                  <a:srgbClr val="FF0000"/>
                </a:solidFill>
              </a:rPr>
              <a:t>vigésimo</a:t>
            </a:r>
            <a:endParaRPr lang="es-PR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2362200"/>
            <a:ext cx="27432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R" b="1" dirty="0" smtClean="0">
                <a:solidFill>
                  <a:srgbClr val="FF0000"/>
                </a:solidFill>
              </a:rPr>
              <a:t> décimo noveno</a:t>
            </a:r>
            <a:endParaRPr lang="es-PR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2200" y="5181600"/>
            <a:ext cx="27432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R" b="1" dirty="0" smtClean="0">
                <a:solidFill>
                  <a:srgbClr val="FF0000"/>
                </a:solidFill>
              </a:rPr>
              <a:t> décimo octavo</a:t>
            </a:r>
            <a:endParaRPr lang="es-PR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7400" y="2819400"/>
            <a:ext cx="27432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R" b="1" dirty="0" smtClean="0">
                <a:solidFill>
                  <a:srgbClr val="FF0000"/>
                </a:solidFill>
              </a:rPr>
              <a:t> décimo séptimo</a:t>
            </a:r>
            <a:endParaRPr lang="es-PR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3733800"/>
            <a:ext cx="27432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R" b="1" dirty="0" smtClean="0">
                <a:solidFill>
                  <a:srgbClr val="FF0000"/>
                </a:solidFill>
              </a:rPr>
              <a:t> décimo sexto</a:t>
            </a:r>
            <a:endParaRPr lang="es-PR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4267200"/>
            <a:ext cx="27432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R" b="1" dirty="0" smtClean="0">
                <a:solidFill>
                  <a:srgbClr val="FF0000"/>
                </a:solidFill>
              </a:rPr>
              <a:t> décimo quinto</a:t>
            </a:r>
            <a:endParaRPr lang="es-PR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3000" y="4876800"/>
            <a:ext cx="27432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R" b="1" dirty="0" smtClean="0">
                <a:solidFill>
                  <a:srgbClr val="FF0000"/>
                </a:solidFill>
              </a:rPr>
              <a:t> décimo cuarto</a:t>
            </a:r>
            <a:endParaRPr lang="es-PR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86400" y="2286000"/>
            <a:ext cx="27432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R" b="1" dirty="0" smtClean="0">
                <a:solidFill>
                  <a:srgbClr val="FF0000"/>
                </a:solidFill>
              </a:rPr>
              <a:t> décimo tercero </a:t>
            </a:r>
            <a:endParaRPr lang="es-PR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62600" y="4648200"/>
            <a:ext cx="27432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R" b="1" dirty="0" smtClean="0">
                <a:solidFill>
                  <a:srgbClr val="FF0000"/>
                </a:solidFill>
              </a:rPr>
              <a:t> duodécimo</a:t>
            </a:r>
            <a:endParaRPr lang="es-PR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0" y="3810000"/>
            <a:ext cx="2743200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R" b="1" dirty="0" smtClean="0">
                <a:solidFill>
                  <a:srgbClr val="FF0000"/>
                </a:solidFill>
              </a:rPr>
              <a:t> un décimo</a:t>
            </a:r>
          </a:p>
          <a:p>
            <a:pPr algn="ctr"/>
            <a:r>
              <a:rPr lang="es-PR" b="1" dirty="0" smtClean="0">
                <a:solidFill>
                  <a:srgbClr val="FF0000"/>
                </a:solidFill>
              </a:rPr>
              <a:t>o décimo primero</a:t>
            </a:r>
            <a:endParaRPr lang="es-PR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62600" y="3352800"/>
            <a:ext cx="27432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R" b="1" dirty="0" smtClean="0">
                <a:solidFill>
                  <a:srgbClr val="FF0000"/>
                </a:solidFill>
              </a:rPr>
              <a:t> quintuagésimo</a:t>
            </a:r>
            <a:endParaRPr lang="es-PR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62600" y="5791200"/>
            <a:ext cx="27432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R" b="1" dirty="0" smtClean="0">
                <a:solidFill>
                  <a:srgbClr val="FF0000"/>
                </a:solidFill>
              </a:rPr>
              <a:t> </a:t>
            </a:r>
            <a:r>
              <a:rPr lang="es-PR" b="1" dirty="0" err="1" smtClean="0">
                <a:solidFill>
                  <a:srgbClr val="FF0000"/>
                </a:solidFill>
              </a:rPr>
              <a:t>cuatrigésimo</a:t>
            </a:r>
            <a:endParaRPr lang="es-P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s-PR" b="1" dirty="0" smtClean="0">
                <a:solidFill>
                  <a:srgbClr val="FF0000"/>
                </a:solidFill>
              </a:rPr>
              <a:t>II	Numeración y Operación</a:t>
            </a:r>
            <a:br>
              <a:rPr lang="es-PR" b="1" dirty="0" smtClean="0">
                <a:solidFill>
                  <a:srgbClr val="FF0000"/>
                </a:solidFill>
              </a:rPr>
            </a:br>
            <a:r>
              <a:rPr lang="es-PR" b="1" dirty="0" smtClean="0">
                <a:solidFill>
                  <a:srgbClr val="FF0000"/>
                </a:solidFill>
              </a:rPr>
              <a:t>representa y expresa el orden</a:t>
            </a:r>
            <a:br>
              <a:rPr lang="es-PR" b="1" dirty="0" smtClean="0">
                <a:solidFill>
                  <a:srgbClr val="FF0000"/>
                </a:solidFill>
              </a:rPr>
            </a:br>
            <a:endParaRPr lang="es-P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r>
              <a:rPr lang="es-PR" sz="5400" b="1" dirty="0" smtClean="0">
                <a:solidFill>
                  <a:srgbClr val="FF0000"/>
                </a:solidFill>
              </a:rPr>
              <a:t>Ejemplo</a:t>
            </a:r>
            <a:endParaRPr lang="es-PR" sz="5400" b="1" dirty="0">
              <a:solidFill>
                <a:srgbClr val="FF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3048000"/>
            <a:ext cx="8458200" cy="1600200"/>
            <a:chOff x="152400" y="1524000"/>
            <a:chExt cx="8458200" cy="1600200"/>
          </a:xfrm>
        </p:grpSpPr>
        <p:pic>
          <p:nvPicPr>
            <p:cNvPr id="6" name="Picture 5" descr="thumbnailCA6LU67X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400" y="1524000"/>
              <a:ext cx="1524000" cy="1476375"/>
            </a:xfrm>
            <a:prstGeom prst="rect">
              <a:avLst/>
            </a:prstGeom>
          </p:spPr>
        </p:pic>
        <p:pic>
          <p:nvPicPr>
            <p:cNvPr id="7" name="Picture 6" descr="thumbnailCA2I87XB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38800" y="1600200"/>
              <a:ext cx="1524000" cy="1524000"/>
            </a:xfrm>
            <a:prstGeom prst="rect">
              <a:avLst/>
            </a:prstGeom>
          </p:spPr>
        </p:pic>
        <p:pic>
          <p:nvPicPr>
            <p:cNvPr id="8" name="Picture 7" descr="thumbnailCAJDH9M5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86200" y="1600200"/>
              <a:ext cx="1524000" cy="1524000"/>
            </a:xfrm>
            <a:prstGeom prst="rect">
              <a:avLst/>
            </a:prstGeom>
          </p:spPr>
        </p:pic>
        <p:pic>
          <p:nvPicPr>
            <p:cNvPr id="9" name="Picture 8" descr="395512ae6f143c66[1]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57400" y="1600200"/>
              <a:ext cx="1591056" cy="1371600"/>
            </a:xfrm>
            <a:prstGeom prst="rect">
              <a:avLst/>
            </a:prstGeom>
          </p:spPr>
        </p:pic>
        <p:pic>
          <p:nvPicPr>
            <p:cNvPr id="10" name="Picture 9" descr="thumbnailCAZFWI6A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543800" y="1600200"/>
              <a:ext cx="1066800" cy="1524000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304800" y="4648200"/>
            <a:ext cx="838200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R" sz="5400" b="1" dirty="0" smtClean="0">
                <a:solidFill>
                  <a:srgbClr val="FF0000"/>
                </a:solidFill>
              </a:rPr>
              <a:t>El _____ está en quinto lugar.</a:t>
            </a:r>
            <a:endParaRPr lang="es-PR" sz="5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28800" y="4724400"/>
            <a:ext cx="17526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R" sz="4800" b="1" u="sng" dirty="0" smtClean="0">
                <a:solidFill>
                  <a:srgbClr val="FF0000"/>
                </a:solidFill>
              </a:rPr>
              <a:t>pato</a:t>
            </a:r>
            <a:endParaRPr lang="es-PR" sz="48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s-PR" b="1" dirty="0" smtClean="0">
                <a:solidFill>
                  <a:srgbClr val="FF0000"/>
                </a:solidFill>
              </a:rPr>
              <a:t>Expresar el orden posicional de un objeto</a:t>
            </a:r>
            <a:endParaRPr lang="es-PR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962400"/>
            <a:ext cx="8382000" cy="27432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s-PR" sz="8000" dirty="0" smtClean="0"/>
              <a:t> </a:t>
            </a:r>
            <a:r>
              <a:rPr lang="es-PR" sz="8000" dirty="0" smtClean="0">
                <a:solidFill>
                  <a:srgbClr val="FF0000"/>
                </a:solidFill>
              </a:rPr>
              <a:t>La             está en ______lugar.</a:t>
            </a:r>
            <a:r>
              <a:rPr lang="es-PR" sz="8000" dirty="0" smtClean="0"/>
              <a:t>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52400" y="1600200"/>
            <a:ext cx="8458200" cy="1600200"/>
            <a:chOff x="152400" y="1524000"/>
            <a:chExt cx="8458200" cy="1600200"/>
          </a:xfrm>
        </p:grpSpPr>
        <p:pic>
          <p:nvPicPr>
            <p:cNvPr id="4" name="Picture 3" descr="thumbnailCA6LU67X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400" y="1524000"/>
              <a:ext cx="1524000" cy="1476375"/>
            </a:xfrm>
            <a:prstGeom prst="rect">
              <a:avLst/>
            </a:prstGeom>
          </p:spPr>
        </p:pic>
        <p:pic>
          <p:nvPicPr>
            <p:cNvPr id="5" name="Picture 4" descr="thumbnailCA2I87XB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38800" y="1600200"/>
              <a:ext cx="1524000" cy="1524000"/>
            </a:xfrm>
            <a:prstGeom prst="rect">
              <a:avLst/>
            </a:prstGeom>
          </p:spPr>
        </p:pic>
        <p:pic>
          <p:nvPicPr>
            <p:cNvPr id="6" name="Picture 5" descr="thumbnailCAJDH9M5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86200" y="1600200"/>
              <a:ext cx="1524000" cy="1524000"/>
            </a:xfrm>
            <a:prstGeom prst="rect">
              <a:avLst/>
            </a:prstGeom>
          </p:spPr>
        </p:pic>
        <p:pic>
          <p:nvPicPr>
            <p:cNvPr id="7" name="Picture 6" descr="395512ae6f143c66[1]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57400" y="1600200"/>
              <a:ext cx="1591056" cy="1371600"/>
            </a:xfrm>
            <a:prstGeom prst="rect">
              <a:avLst/>
            </a:prstGeom>
          </p:spPr>
        </p:pic>
        <p:pic>
          <p:nvPicPr>
            <p:cNvPr id="8" name="Picture 7" descr="thumbnailCAZFWI6A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543800" y="1600200"/>
              <a:ext cx="1066800" cy="1524000"/>
            </a:xfrm>
            <a:prstGeom prst="rect">
              <a:avLst/>
            </a:prstGeom>
          </p:spPr>
        </p:pic>
      </p:grpSp>
      <p:pic>
        <p:nvPicPr>
          <p:cNvPr id="9" name="Picture 8" descr="thumbnailCAJDH9M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9400" y="3657600"/>
            <a:ext cx="1524000" cy="15240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057400" y="5105400"/>
            <a:ext cx="28956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PR" sz="7200" b="1" dirty="0" smtClean="0">
                <a:solidFill>
                  <a:srgbClr val="FF0000"/>
                </a:solidFill>
              </a:rPr>
              <a:t>tercer</a:t>
            </a:r>
            <a:endParaRPr lang="es-PR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4572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s-PR" sz="7400" dirty="0" smtClean="0">
                <a:solidFill>
                  <a:srgbClr val="FF0000"/>
                </a:solidFill>
              </a:rPr>
              <a:t>La _____ está en cuarto lugar.</a:t>
            </a:r>
            <a:endParaRPr lang="es-PR" sz="7400" dirty="0">
              <a:solidFill>
                <a:srgbClr val="FF0000"/>
              </a:solidFill>
            </a:endParaRPr>
          </a:p>
        </p:txBody>
      </p:sp>
      <p:grpSp>
        <p:nvGrpSpPr>
          <p:cNvPr id="13" name="Content Placeholder 6"/>
          <p:cNvGrpSpPr>
            <a:grpSpLocks noGrp="1"/>
          </p:cNvGrpSpPr>
          <p:nvPr>
            <p:ph idx="1"/>
          </p:nvPr>
        </p:nvGrpSpPr>
        <p:grpSpPr>
          <a:xfrm>
            <a:off x="304800" y="0"/>
            <a:ext cx="8686800" cy="1905000"/>
            <a:chOff x="152400" y="1524000"/>
            <a:chExt cx="8458200" cy="1600200"/>
          </a:xfrm>
        </p:grpSpPr>
        <p:pic>
          <p:nvPicPr>
            <p:cNvPr id="14" name="Picture 13" descr="thumbnailCA6LU67X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400" y="1524000"/>
              <a:ext cx="1524000" cy="1476375"/>
            </a:xfrm>
            <a:prstGeom prst="rect">
              <a:avLst/>
            </a:prstGeom>
          </p:spPr>
        </p:pic>
        <p:pic>
          <p:nvPicPr>
            <p:cNvPr id="15" name="Picture 14" descr="thumbnailCA2I87XB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38800" y="1600200"/>
              <a:ext cx="1524000" cy="1524000"/>
            </a:xfrm>
            <a:prstGeom prst="rect">
              <a:avLst/>
            </a:prstGeom>
          </p:spPr>
        </p:pic>
        <p:pic>
          <p:nvPicPr>
            <p:cNvPr id="16" name="Picture 15" descr="thumbnailCAJDH9M5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86200" y="1600200"/>
              <a:ext cx="1524000" cy="1524000"/>
            </a:xfrm>
            <a:prstGeom prst="rect">
              <a:avLst/>
            </a:prstGeom>
          </p:spPr>
        </p:pic>
        <p:pic>
          <p:nvPicPr>
            <p:cNvPr id="17" name="Picture 16" descr="395512ae6f143c66[1]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57400" y="1600200"/>
              <a:ext cx="1591056" cy="1371600"/>
            </a:xfrm>
            <a:prstGeom prst="rect">
              <a:avLst/>
            </a:prstGeom>
          </p:spPr>
        </p:pic>
        <p:pic>
          <p:nvPicPr>
            <p:cNvPr id="18" name="Picture 17" descr="thumbnailCAZFWI6A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543800" y="1600200"/>
              <a:ext cx="1066800" cy="1524000"/>
            </a:xfrm>
            <a:prstGeom prst="rect">
              <a:avLst/>
            </a:prstGeom>
          </p:spPr>
        </p:pic>
      </p:grpSp>
      <p:sp>
        <p:nvSpPr>
          <p:cNvPr id="26" name="TextBox 25"/>
          <p:cNvSpPr txBox="1"/>
          <p:nvPr/>
        </p:nvSpPr>
        <p:spPr>
          <a:xfrm>
            <a:off x="2286000" y="3276600"/>
            <a:ext cx="2438400" cy="11079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PR" sz="6600" b="1" dirty="0" smtClean="0">
                <a:solidFill>
                  <a:srgbClr val="FF0000"/>
                </a:solidFill>
              </a:rPr>
              <a:t> pizza</a:t>
            </a:r>
            <a:endParaRPr lang="es-PR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3154363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s-PR" sz="80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s-PR" sz="8000" b="1" dirty="0" smtClean="0">
                <a:solidFill>
                  <a:srgbClr val="FF0000"/>
                </a:solidFill>
              </a:rPr>
              <a:t>La bola es la __________.</a:t>
            </a:r>
            <a:endParaRPr lang="es-PR" sz="8000" b="1" dirty="0">
              <a:solidFill>
                <a:srgbClr val="FF0000"/>
              </a:solidFill>
            </a:endParaRPr>
          </a:p>
        </p:txBody>
      </p:sp>
      <p:grpSp>
        <p:nvGrpSpPr>
          <p:cNvPr id="4" name="Content Placeholder 6"/>
          <p:cNvGrpSpPr>
            <a:grpSpLocks noGrp="1"/>
          </p:cNvGrpSpPr>
          <p:nvPr>
            <p:ph type="title"/>
          </p:nvPr>
        </p:nvGrpSpPr>
        <p:grpSpPr>
          <a:xfrm>
            <a:off x="152400" y="274638"/>
            <a:ext cx="8991600" cy="1706562"/>
            <a:chOff x="152400" y="1524000"/>
            <a:chExt cx="8458200" cy="1600200"/>
          </a:xfrm>
        </p:grpSpPr>
        <p:pic>
          <p:nvPicPr>
            <p:cNvPr id="5" name="Picture 4" descr="thumbnailCA6LU67X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400" y="1524000"/>
              <a:ext cx="1524000" cy="1476375"/>
            </a:xfrm>
            <a:prstGeom prst="rect">
              <a:avLst/>
            </a:prstGeom>
          </p:spPr>
        </p:pic>
        <p:pic>
          <p:nvPicPr>
            <p:cNvPr id="6" name="Picture 5" descr="thumbnailCA2I87XB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38800" y="1600200"/>
              <a:ext cx="1524000" cy="1524000"/>
            </a:xfrm>
            <a:prstGeom prst="rect">
              <a:avLst/>
            </a:prstGeom>
          </p:spPr>
        </p:pic>
        <p:pic>
          <p:nvPicPr>
            <p:cNvPr id="7" name="Picture 6" descr="thumbnailCAJDH9M5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86200" y="1600200"/>
              <a:ext cx="1524000" cy="1524000"/>
            </a:xfrm>
            <a:prstGeom prst="rect">
              <a:avLst/>
            </a:prstGeom>
          </p:spPr>
        </p:pic>
        <p:pic>
          <p:nvPicPr>
            <p:cNvPr id="8" name="Picture 7" descr="395512ae6f143c66[1]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57400" y="1600200"/>
              <a:ext cx="1591056" cy="1371600"/>
            </a:xfrm>
            <a:prstGeom prst="rect">
              <a:avLst/>
            </a:prstGeom>
          </p:spPr>
        </p:pic>
        <p:pic>
          <p:nvPicPr>
            <p:cNvPr id="9" name="Picture 8" descr="thumbnailCAZFWI6A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543800" y="1600200"/>
              <a:ext cx="1066800" cy="1524000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2209800" y="4038600"/>
            <a:ext cx="4648200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R" sz="6600" b="1" dirty="0" smtClean="0">
                <a:solidFill>
                  <a:srgbClr val="FF0000"/>
                </a:solidFill>
              </a:rPr>
              <a:t>primera</a:t>
            </a:r>
            <a:endParaRPr lang="es-PR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endParaRPr lang="es-PR" dirty="0" smtClean="0"/>
          </a:p>
          <a:p>
            <a:pPr algn="ctr">
              <a:buNone/>
            </a:pPr>
            <a:r>
              <a:rPr lang="es-PR" sz="7400" dirty="0" smtClean="0">
                <a:solidFill>
                  <a:srgbClr val="FF0000"/>
                </a:solidFill>
              </a:rPr>
              <a:t>La hamburguesa es la _____   que aparece</a:t>
            </a:r>
            <a:endParaRPr lang="es-PR" sz="7400" dirty="0">
              <a:solidFill>
                <a:srgbClr val="FF0000"/>
              </a:solidFill>
            </a:endParaRPr>
          </a:p>
        </p:txBody>
      </p:sp>
      <p:grpSp>
        <p:nvGrpSpPr>
          <p:cNvPr id="4" name="Content Placeholder 6"/>
          <p:cNvGrpSpPr>
            <a:grpSpLocks noGrp="1"/>
          </p:cNvGrpSpPr>
          <p:nvPr>
            <p:ph type="title"/>
          </p:nvPr>
        </p:nvGrpSpPr>
        <p:grpSpPr>
          <a:xfrm>
            <a:off x="0" y="274638"/>
            <a:ext cx="9144000" cy="1554162"/>
            <a:chOff x="152400" y="1524000"/>
            <a:chExt cx="8458200" cy="1600200"/>
          </a:xfrm>
        </p:grpSpPr>
        <p:pic>
          <p:nvPicPr>
            <p:cNvPr id="5" name="Picture 4" descr="thumbnailCA6LU67X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400" y="1524000"/>
              <a:ext cx="1524000" cy="1476375"/>
            </a:xfrm>
            <a:prstGeom prst="rect">
              <a:avLst/>
            </a:prstGeom>
          </p:spPr>
        </p:pic>
        <p:pic>
          <p:nvPicPr>
            <p:cNvPr id="6" name="Picture 5" descr="thumbnailCA2I87XB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38800" y="1600200"/>
              <a:ext cx="1524000" cy="1524000"/>
            </a:xfrm>
            <a:prstGeom prst="rect">
              <a:avLst/>
            </a:prstGeom>
          </p:spPr>
        </p:pic>
        <p:pic>
          <p:nvPicPr>
            <p:cNvPr id="7" name="Picture 6" descr="thumbnailCAJDH9M5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86200" y="1600200"/>
              <a:ext cx="1524000" cy="1524000"/>
            </a:xfrm>
            <a:prstGeom prst="rect">
              <a:avLst/>
            </a:prstGeom>
          </p:spPr>
        </p:pic>
        <p:pic>
          <p:nvPicPr>
            <p:cNvPr id="8" name="Picture 7" descr="395512ae6f143c66[1]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57400" y="1600200"/>
              <a:ext cx="1591056" cy="1371600"/>
            </a:xfrm>
            <a:prstGeom prst="rect">
              <a:avLst/>
            </a:prstGeom>
          </p:spPr>
        </p:pic>
        <p:pic>
          <p:nvPicPr>
            <p:cNvPr id="9" name="Picture 8" descr="thumbnailCAZFWI6A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543800" y="1600200"/>
              <a:ext cx="1066800" cy="1524000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2971800" y="3657600"/>
            <a:ext cx="27432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R" sz="5400" b="1" u="sng" dirty="0" smtClean="0">
                <a:solidFill>
                  <a:srgbClr val="FF0000"/>
                </a:solidFill>
              </a:rPr>
              <a:t>segunda</a:t>
            </a:r>
            <a:endParaRPr lang="es-PR" sz="54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121920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>
              <a:buNone/>
            </a:pPr>
            <a:r>
              <a:rPr lang="es-PR" dirty="0" smtClean="0">
                <a:solidFill>
                  <a:srgbClr val="FF0000"/>
                </a:solidFill>
              </a:rPr>
              <a:t>Indica en que posición está el objeto y cual fue el que se movió   </a:t>
            </a:r>
            <a:endParaRPr lang="es-PR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 rot="10800000" flipV="1">
            <a:off x="0" y="4953000"/>
            <a:ext cx="1828800" cy="190500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742950" indent="-742950"/>
            <a:r>
              <a:rPr lang="es-PR" b="1" dirty="0" smtClean="0">
                <a:solidFill>
                  <a:srgbClr val="FF0000"/>
                </a:solidFill>
              </a:rPr>
              <a:t>40</a:t>
            </a:r>
            <a:endParaRPr lang="es-PR" b="1" dirty="0">
              <a:solidFill>
                <a:srgbClr val="FF0000"/>
              </a:solidFill>
            </a:endParaRPr>
          </a:p>
        </p:txBody>
      </p:sp>
      <p:pic>
        <p:nvPicPr>
          <p:cNvPr id="17" name="Picture 16" descr="thumbnailCA4548E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2590800"/>
            <a:ext cx="625316" cy="990600"/>
          </a:xfrm>
          <a:prstGeom prst="rect">
            <a:avLst/>
          </a:prstGeom>
        </p:spPr>
      </p:pic>
      <p:pic>
        <p:nvPicPr>
          <p:cNvPr id="20" name="Picture 19" descr="2472566_f520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2667000"/>
            <a:ext cx="840828" cy="844062"/>
          </a:xfrm>
          <a:prstGeom prst="rect">
            <a:avLst/>
          </a:prstGeom>
        </p:spPr>
      </p:pic>
      <p:pic>
        <p:nvPicPr>
          <p:cNvPr id="11" name="Picture 10" descr="thumbnailCATVLI1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0400" y="1676400"/>
            <a:ext cx="753428" cy="848932"/>
          </a:xfrm>
          <a:prstGeom prst="rect">
            <a:avLst/>
          </a:prstGeom>
        </p:spPr>
      </p:pic>
      <p:pic>
        <p:nvPicPr>
          <p:cNvPr id="13" name="Picture 12" descr="thumbnailCAF2V06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67200" y="2667000"/>
            <a:ext cx="914400" cy="914400"/>
          </a:xfrm>
          <a:prstGeom prst="rect">
            <a:avLst/>
          </a:prstGeom>
        </p:spPr>
      </p:pic>
      <p:pic>
        <p:nvPicPr>
          <p:cNvPr id="14" name="Picture 13" descr="thumbnailCAGNFEYW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91400" y="1676400"/>
            <a:ext cx="742950" cy="990600"/>
          </a:xfrm>
          <a:prstGeom prst="rect">
            <a:avLst/>
          </a:prstGeom>
        </p:spPr>
      </p:pic>
      <p:pic>
        <p:nvPicPr>
          <p:cNvPr id="15" name="Picture 14" descr="thumbnailCAJDH9M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371600" y="1676400"/>
            <a:ext cx="762000" cy="762000"/>
          </a:xfrm>
          <a:prstGeom prst="rect">
            <a:avLst/>
          </a:prstGeom>
        </p:spPr>
      </p:pic>
      <p:pic>
        <p:nvPicPr>
          <p:cNvPr id="16" name="Picture 15" descr="thumbnailCAQXZAKJ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248400" y="1676400"/>
            <a:ext cx="914400" cy="914400"/>
          </a:xfrm>
          <a:prstGeom prst="rect">
            <a:avLst/>
          </a:prstGeom>
        </p:spPr>
      </p:pic>
      <p:pic>
        <p:nvPicPr>
          <p:cNvPr id="18" name="Picture 17" descr="1194985853388078539star_sergio_luiz_araujo__01.svg.med[1]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143000" y="2590800"/>
            <a:ext cx="838200" cy="841022"/>
          </a:xfrm>
          <a:prstGeom prst="rect">
            <a:avLst/>
          </a:prstGeom>
        </p:spPr>
      </p:pic>
      <p:pic>
        <p:nvPicPr>
          <p:cNvPr id="19" name="Picture 18" descr="e9aec7cfa140d6a4[1]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038600" y="1676400"/>
            <a:ext cx="1000125" cy="813895"/>
          </a:xfrm>
          <a:prstGeom prst="rect">
            <a:avLst/>
          </a:prstGeom>
        </p:spPr>
      </p:pic>
      <p:pic>
        <p:nvPicPr>
          <p:cNvPr id="21" name="Picture 20" descr="8eb2db962f0f50ac[1]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257800" y="1676400"/>
            <a:ext cx="838200" cy="838200"/>
          </a:xfrm>
          <a:prstGeom prst="rect">
            <a:avLst/>
          </a:prstGeom>
        </p:spPr>
      </p:pic>
      <p:pic>
        <p:nvPicPr>
          <p:cNvPr id="22" name="Picture 21" descr="057f0b57ca60605a[1]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57200" y="1676400"/>
            <a:ext cx="762000" cy="808182"/>
          </a:xfrm>
          <a:prstGeom prst="rect">
            <a:avLst/>
          </a:prstGeom>
        </p:spPr>
      </p:pic>
      <p:pic>
        <p:nvPicPr>
          <p:cNvPr id="23" name="Picture 22" descr="5fd4c2280040c314[1]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286000" y="1676400"/>
            <a:ext cx="754380" cy="838200"/>
          </a:xfrm>
          <a:prstGeom prst="rect">
            <a:avLst/>
          </a:prstGeom>
        </p:spPr>
      </p:pic>
      <p:pic>
        <p:nvPicPr>
          <p:cNvPr id="24" name="Picture 23" descr="fbb58675b4e10ad6[1]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248400" y="2743200"/>
            <a:ext cx="1074208" cy="800100"/>
          </a:xfrm>
          <a:prstGeom prst="rect">
            <a:avLst/>
          </a:prstGeom>
        </p:spPr>
      </p:pic>
      <p:pic>
        <p:nvPicPr>
          <p:cNvPr id="25" name="Picture 24" descr="thumbnailCA2I87XB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3200400" y="2667000"/>
            <a:ext cx="914400" cy="914400"/>
          </a:xfrm>
          <a:prstGeom prst="rect">
            <a:avLst/>
          </a:prstGeom>
        </p:spPr>
      </p:pic>
      <p:pic>
        <p:nvPicPr>
          <p:cNvPr id="28" name="Picture 27" descr="thumbnailCATVLI1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9400" y="3733800"/>
            <a:ext cx="753428" cy="848932"/>
          </a:xfrm>
          <a:prstGeom prst="rect">
            <a:avLst/>
          </a:prstGeom>
        </p:spPr>
      </p:pic>
      <p:pic>
        <p:nvPicPr>
          <p:cNvPr id="31" name="Picture 30" descr="thumbnailCAGNFEYW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00200" y="5562600"/>
            <a:ext cx="742950" cy="990600"/>
          </a:xfrm>
          <a:prstGeom prst="rect">
            <a:avLst/>
          </a:prstGeom>
        </p:spPr>
      </p:pic>
      <p:pic>
        <p:nvPicPr>
          <p:cNvPr id="32" name="Picture 31" descr="thumbnailCAJDH9M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0" y="3733800"/>
            <a:ext cx="762000" cy="762000"/>
          </a:xfrm>
          <a:prstGeom prst="rect">
            <a:avLst/>
          </a:prstGeom>
        </p:spPr>
      </p:pic>
      <p:pic>
        <p:nvPicPr>
          <p:cNvPr id="34" name="Picture 33" descr="1194985853388078539star_sergio_luiz_araujo__01.svg.med[1]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543800" y="2743200"/>
            <a:ext cx="838200" cy="841022"/>
          </a:xfrm>
          <a:prstGeom prst="rect">
            <a:avLst/>
          </a:prstGeom>
        </p:spPr>
      </p:pic>
      <p:pic>
        <p:nvPicPr>
          <p:cNvPr id="36" name="Picture 35" descr="8eb2db962f0f50ac[1]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858000" y="3733800"/>
            <a:ext cx="838200" cy="838200"/>
          </a:xfrm>
          <a:prstGeom prst="rect">
            <a:avLst/>
          </a:prstGeom>
        </p:spPr>
      </p:pic>
      <p:pic>
        <p:nvPicPr>
          <p:cNvPr id="37" name="Picture 36" descr="057f0b57ca60605a[1]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838200" y="3733800"/>
            <a:ext cx="762000" cy="808182"/>
          </a:xfrm>
          <a:prstGeom prst="rect">
            <a:avLst/>
          </a:prstGeom>
        </p:spPr>
      </p:pic>
      <p:pic>
        <p:nvPicPr>
          <p:cNvPr id="38" name="Picture 37" descr="5fd4c2280040c314[1]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334000" y="2667000"/>
            <a:ext cx="754380" cy="838200"/>
          </a:xfrm>
          <a:prstGeom prst="rect">
            <a:avLst/>
          </a:prstGeom>
        </p:spPr>
      </p:pic>
      <p:sp>
        <p:nvSpPr>
          <p:cNvPr id="41" name="Title 1"/>
          <p:cNvSpPr txBox="1">
            <a:spLocks/>
          </p:cNvSpPr>
          <p:nvPr/>
        </p:nvSpPr>
        <p:spPr>
          <a:xfrm rot="10800000" flipV="1">
            <a:off x="7315200" y="4953000"/>
            <a:ext cx="1828800" cy="19050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50</a:t>
            </a:r>
            <a:endParaRPr kumimoji="0" lang="es-P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 rot="10800000" flipV="1">
            <a:off x="3048000" y="4953000"/>
            <a:ext cx="1828800" cy="19050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</a:t>
            </a:r>
            <a:endParaRPr kumimoji="0" lang="es-P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5" name="Picture 34" descr="e9aec7cfa140d6a4[1]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343400" y="5562600"/>
            <a:ext cx="1000125" cy="813895"/>
          </a:xfrm>
          <a:prstGeom prst="rect">
            <a:avLst/>
          </a:prstGeom>
        </p:spPr>
      </p:pic>
      <p:pic>
        <p:nvPicPr>
          <p:cNvPr id="29" name="Picture 28" descr="thumbnailCAZFWI6A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934200" y="5486400"/>
            <a:ext cx="74676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231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Matématicas</vt:lpstr>
      <vt:lpstr>I Numerales Ordinales</vt:lpstr>
      <vt:lpstr>Numerales Ordinales</vt:lpstr>
      <vt:lpstr>II Numeración y Operación representa y expresa el orden </vt:lpstr>
      <vt:lpstr>Expresar el orden posicional de un objeto</vt:lpstr>
      <vt:lpstr>La _____ está en cuarto lugar.</vt:lpstr>
      <vt:lpstr>Slide 7</vt:lpstr>
      <vt:lpstr>Slide 8</vt:lpstr>
      <vt:lpstr>40</vt:lpstr>
      <vt:lpstr>Confirma tus respuestas</vt:lpstr>
      <vt:lpstr>Práctica Escribe con palabras los números ordinales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Matématicas</dc:title>
  <dc:creator>Andy</dc:creator>
  <cp:lastModifiedBy>Andy</cp:lastModifiedBy>
  <cp:revision>42</cp:revision>
  <dcterms:created xsi:type="dcterms:W3CDTF">2010-10-20T11:45:46Z</dcterms:created>
  <dcterms:modified xsi:type="dcterms:W3CDTF">2010-11-04T23:27:15Z</dcterms:modified>
</cp:coreProperties>
</file>